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307" r:id="rId2"/>
    <p:sldId id="331" r:id="rId3"/>
    <p:sldId id="371" r:id="rId4"/>
    <p:sldId id="397" r:id="rId5"/>
    <p:sldId id="401" r:id="rId6"/>
    <p:sldId id="403" r:id="rId7"/>
    <p:sldId id="394" r:id="rId8"/>
    <p:sldId id="342" r:id="rId9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ido" initials="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99"/>
    <a:srgbClr val="E9CE9D"/>
    <a:srgbClr val="E5DBA1"/>
    <a:srgbClr val="6699FF"/>
    <a:srgbClr val="D9D9D9"/>
    <a:srgbClr val="CCCCCC"/>
    <a:srgbClr val="DEDEAF"/>
    <a:srgbClr val="BABA93"/>
    <a:srgbClr val="BAB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7559" autoAdjust="0"/>
    <p:restoredTop sz="92399" autoAdjust="0"/>
  </p:normalViewPr>
  <p:slideViewPr>
    <p:cSldViewPr snapToGrid="0">
      <p:cViewPr>
        <p:scale>
          <a:sx n="100" d="100"/>
          <a:sy n="100" d="100"/>
        </p:scale>
        <p:origin x="-504" y="162"/>
      </p:cViewPr>
      <p:guideLst>
        <p:guide orient="horz" pos="2029"/>
        <p:guide pos="228"/>
        <p:guide pos="287"/>
        <p:guide pos="5043"/>
        <p:guide pos="55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634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659" cy="49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9" y="1"/>
            <a:ext cx="2945659" cy="49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2209"/>
            <a:ext cx="2945659" cy="49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9" y="9432209"/>
            <a:ext cx="2945659" cy="49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372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659" cy="49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9" y="1"/>
            <a:ext cx="2945659" cy="49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6106"/>
            <a:ext cx="4984962" cy="4467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2209"/>
            <a:ext cx="2945659" cy="49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9" y="9432209"/>
            <a:ext cx="2945659" cy="49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5" tIns="45482" rIns="90965" bIns="4548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276F4F92-661F-4424-ADED-7D3829A4203F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5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" pitchFamily="18" charset="0"/>
            </a:endParaRPr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BF71B-F2EF-4F64-A5E7-91AE62E57F5B}" type="slidenum">
              <a:rPr lang="de-DE" smtClean="0"/>
              <a:pPr/>
              <a:t>2</a:t>
            </a:fld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" pitchFamily="18" charset="0"/>
            </a:endParaRPr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BF71B-F2EF-4F64-A5E7-91AE62E57F5B}" type="slidenum">
              <a:rPr lang="de-DE" smtClean="0"/>
              <a:pPr/>
              <a:t>3</a:t>
            </a:fld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" pitchFamily="18" charset="0"/>
            </a:endParaRPr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BF71B-F2EF-4F64-A5E7-91AE62E57F5B}" type="slidenum">
              <a:rPr lang="de-DE" smtClean="0"/>
              <a:pPr/>
              <a:t>4</a:t>
            </a:fld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" pitchFamily="18" charset="0"/>
            </a:endParaRPr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BF71B-F2EF-4F64-A5E7-91AE62E57F5B}" type="slidenum">
              <a:rPr lang="de-DE" smtClean="0"/>
              <a:pPr/>
              <a:t>5</a:t>
            </a:fld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" pitchFamily="18" charset="0"/>
            </a:endParaRPr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BF71B-F2EF-4F64-A5E7-91AE62E57F5B}" type="slidenum">
              <a:rPr lang="de-DE" smtClean="0"/>
              <a:pPr/>
              <a:t>6</a:t>
            </a:fld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" pitchFamily="18" charset="0"/>
            </a:endParaRPr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BF71B-F2EF-4F64-A5E7-91AE62E57F5B}" type="slidenum">
              <a:rPr lang="de-DE" smtClean="0"/>
              <a:pPr/>
              <a:t>7</a:t>
            </a:fld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" pitchFamily="18" charset="0"/>
            </a:endParaRPr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BF71B-F2EF-4F64-A5E7-91AE62E57F5B}" type="slidenum">
              <a:rPr lang="de-DE" smtClean="0"/>
              <a:pPr/>
              <a:t>8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6934200" y="6596063"/>
            <a:ext cx="198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fld id="{B6627C32-A0CE-40F6-BDFA-3C7C724DC8AA}" type="datetime1">
              <a:rPr lang="de-DE" sz="1200" b="0">
                <a:solidFill>
                  <a:schemeClr val="bg1"/>
                </a:solidFill>
              </a:rPr>
              <a:pPr/>
              <a:t>19.02.2013</a:t>
            </a:fld>
            <a:r>
              <a:rPr lang="de-DE" sz="1200" b="0">
                <a:solidFill>
                  <a:schemeClr val="bg1"/>
                </a:solidFill>
              </a:rPr>
              <a:t>     Seite </a:t>
            </a:r>
            <a:fld id="{F7DC8B0F-09E1-4ADE-8436-67CF7C966884}" type="slidenum">
              <a:rPr lang="de-DE" sz="1200" b="0">
                <a:solidFill>
                  <a:schemeClr val="bg1"/>
                </a:solidFill>
              </a:rPr>
              <a:pPr/>
              <a:t>‹#›</a:t>
            </a:fld>
            <a:endParaRPr lang="de-DE" sz="1200" b="0">
              <a:solidFill>
                <a:schemeClr val="bg1"/>
              </a:solidFill>
            </a:endParaRPr>
          </a:p>
        </p:txBody>
      </p:sp>
      <p:sp>
        <p:nvSpPr>
          <p:cNvPr id="93199" name="Rectangle 15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40400" y="1993726"/>
            <a:ext cx="7034400" cy="1143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title</a:t>
            </a:r>
            <a:endParaRPr lang="de-DE" dirty="0"/>
          </a:p>
        </p:txBody>
      </p:sp>
      <p:sp>
        <p:nvSpPr>
          <p:cNvPr id="93200" name="Rectangle 16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040400" y="3239022"/>
            <a:ext cx="70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subtitle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title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600" baseline="0"/>
            </a:lvl5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/>
          </a:p>
        </p:txBody>
      </p:sp>
      <p:pic>
        <p:nvPicPr>
          <p:cNvPr id="6" name="Bild 1" descr="titel-li.jpg"/>
          <p:cNvPicPr>
            <a:picLocks noChangeAspect="1"/>
          </p:cNvPicPr>
          <p:nvPr userDrawn="1"/>
        </p:nvPicPr>
        <p:blipFill>
          <a:blip r:embed="rId2" cstate="print"/>
          <a:srcRect t="7776" r="85500" b="2605"/>
          <a:stretch>
            <a:fillRect/>
          </a:stretch>
        </p:blipFill>
        <p:spPr bwMode="auto">
          <a:xfrm>
            <a:off x="0" y="546100"/>
            <a:ext cx="1325563" cy="629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 2" descr="formPRO-rgb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5350" y="5741988"/>
            <a:ext cx="1784350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40400" y="3880808"/>
            <a:ext cx="7034400" cy="1144800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de-DE" sz="360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title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040400" y="2292939"/>
            <a:ext cx="7034400" cy="1500187"/>
          </a:xfrm>
        </p:spPr>
        <p:txBody>
          <a:bodyPr anchor="b"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C80F0F"/>
              </a:buClr>
              <a:buFont typeface="Wingdings" pitchFamily="2" charset="2"/>
              <a:buNone/>
              <a:tabLst>
                <a:tab pos="2190750" algn="l"/>
              </a:tabLst>
              <a:defRPr lang="de-DE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</p:txBody>
      </p:sp>
      <p:pic>
        <p:nvPicPr>
          <p:cNvPr id="6" name="Bild 1" descr="titel-li.jpg"/>
          <p:cNvPicPr>
            <a:picLocks noChangeAspect="1"/>
          </p:cNvPicPr>
          <p:nvPr userDrawn="1"/>
        </p:nvPicPr>
        <p:blipFill>
          <a:blip r:embed="rId2" cstate="print"/>
          <a:srcRect t="7776" r="85500" b="10417"/>
          <a:stretch>
            <a:fillRect/>
          </a:stretch>
        </p:blipFill>
        <p:spPr bwMode="auto">
          <a:xfrm>
            <a:off x="0" y="1111250"/>
            <a:ext cx="1325563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 2" descr="formPRO-rgb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0988" y="6126163"/>
            <a:ext cx="1122362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title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1039813" y="2106613"/>
            <a:ext cx="3481200" cy="4114800"/>
          </a:xfrm>
        </p:spPr>
        <p:txBody>
          <a:bodyPr/>
          <a:lstStyle>
            <a:lvl1pPr>
              <a:defRPr sz="240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95812" y="2106613"/>
            <a:ext cx="3481200" cy="41148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40400" y="1411200"/>
            <a:ext cx="7034400" cy="6192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040400" y="2098784"/>
            <a:ext cx="3463200" cy="4690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1040400" y="2668044"/>
            <a:ext cx="3463200" cy="355739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15200" y="2098783"/>
            <a:ext cx="3463200" cy="4690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15200" y="2668044"/>
            <a:ext cx="3463200" cy="3557392"/>
          </a:xfrm>
        </p:spPr>
        <p:txBody>
          <a:bodyPr/>
          <a:lstStyle>
            <a:lvl1pPr>
              <a:defRPr lang="de-D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200" dirty="0" smtClean="0">
                <a:solidFill>
                  <a:schemeClr val="tx1"/>
                </a:solidFill>
                <a:latin typeface="+mn-lt"/>
              </a:defRPr>
            </a:lvl2pPr>
            <a:lvl3pPr>
              <a:defRPr lang="de-DE" sz="2000" dirty="0" smtClean="0">
                <a:solidFill>
                  <a:schemeClr val="tx1"/>
                </a:solidFill>
                <a:latin typeface="+mn-lt"/>
              </a:defRPr>
            </a:lvl3pPr>
            <a:lvl4pPr>
              <a:defRPr lang="de-DE" sz="1800" dirty="0" smtClean="0">
                <a:solidFill>
                  <a:schemeClr val="tx1"/>
                </a:solidFill>
                <a:latin typeface="+mn-lt"/>
              </a:defRPr>
            </a:lvl4pPr>
            <a:lvl5pPr>
              <a:defRPr lang="de-DE" sz="1600" dirty="0" smtClean="0">
                <a:solidFill>
                  <a:schemeClr val="tx1"/>
                </a:solidFill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title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756400" y="6602400"/>
            <a:ext cx="1295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B70727-BA99-4A8B-B070-898FC5BD9116}" type="datetime1">
              <a:rPr lang="de-DE" smtClean="0"/>
              <a:pPr/>
              <a:t>19.02.2013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64951" y="6601216"/>
            <a:ext cx="2895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B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40400" y="1411200"/>
            <a:ext cx="2484000" cy="1357052"/>
          </a:xfrm>
        </p:spPr>
        <p:txBody>
          <a:bodyPr anchor="b"/>
          <a:lstStyle>
            <a:lvl1pPr algn="l">
              <a:defRPr sz="2800" b="0" baseline="0"/>
            </a:lvl1pPr>
          </a:lstStyle>
          <a:p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title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620022" y="1411201"/>
            <a:ext cx="4453200" cy="481423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040400" y="2893512"/>
            <a:ext cx="2484000" cy="3331925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40400" y="4860099"/>
            <a:ext cx="7034400" cy="526093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title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152525" y="1411201"/>
            <a:ext cx="6831014" cy="3361215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Click </a:t>
            </a:r>
            <a:r>
              <a:rPr lang="de-DE" dirty="0" err="1" smtClean="0"/>
              <a:t>icon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picture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040400" y="5486400"/>
            <a:ext cx="7034400" cy="739036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39812" y="1411289"/>
            <a:ext cx="70344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title</a:t>
            </a:r>
          </a:p>
        </p:txBody>
      </p:sp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9812" y="2106613"/>
            <a:ext cx="7034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Click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endParaRPr lang="de-DE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ransition/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285750" indent="-285750" algn="l" rtl="0" eaLnBrk="1" fontAlgn="base" hangingPunct="1">
        <a:spcBef>
          <a:spcPct val="20000"/>
        </a:spcBef>
        <a:spcAft>
          <a:spcPct val="0"/>
        </a:spcAft>
        <a:buClr>
          <a:srgbClr val="C80F0F"/>
        </a:buClr>
        <a:buFont typeface="Wingdings" pitchFamily="2" charset="2"/>
        <a:buChar char="§"/>
        <a:tabLst>
          <a:tab pos="2190750" algn="l"/>
        </a:tabLst>
        <a:defRPr sz="2400" baseline="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tabLst>
          <a:tab pos="2190750" algn="l"/>
        </a:tabLst>
        <a:defRPr sz="2400">
          <a:solidFill>
            <a:schemeClr val="tx1"/>
          </a:solidFill>
          <a:latin typeface="+mn-lt"/>
        </a:defRPr>
      </a:lvl2pPr>
      <a:lvl3pPr marL="1238250" indent="-285750" algn="l" rtl="0" eaLnBrk="1" fontAlgn="base" hangingPunct="1">
        <a:spcBef>
          <a:spcPct val="20000"/>
        </a:spcBef>
        <a:spcAft>
          <a:spcPct val="0"/>
        </a:spcAft>
        <a:buClr>
          <a:srgbClr val="999999"/>
        </a:buClr>
        <a:buFont typeface="Wingdings" pitchFamily="2" charset="2"/>
        <a:buChar char="§"/>
        <a:tabLst>
          <a:tab pos="2190750" algn="l"/>
        </a:tabLst>
        <a:defRPr sz="2400" baseline="0">
          <a:solidFill>
            <a:schemeClr val="tx1"/>
          </a:solidFill>
          <a:latin typeface="+mn-lt"/>
        </a:defRPr>
      </a:lvl3pPr>
      <a:lvl4pPr marL="1714500" indent="-285750" algn="l" rtl="0" eaLnBrk="1" fontAlgn="base" hangingPunct="1">
        <a:spcBef>
          <a:spcPct val="20000"/>
        </a:spcBef>
        <a:spcAft>
          <a:spcPct val="0"/>
        </a:spcAft>
        <a:buClr>
          <a:srgbClr val="C80F0F"/>
        </a:buClr>
        <a:buChar char="-"/>
        <a:tabLst>
          <a:tab pos="2190750" algn="l"/>
        </a:tabLst>
        <a:defRPr sz="2400" baseline="0">
          <a:solidFill>
            <a:schemeClr val="tx1"/>
          </a:solidFill>
          <a:latin typeface="+mn-lt"/>
        </a:defRPr>
      </a:lvl4pPr>
      <a:lvl5pPr marL="21907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 baseline="0">
          <a:solidFill>
            <a:schemeClr val="tx1"/>
          </a:solidFill>
          <a:latin typeface="+mn-lt"/>
        </a:defRPr>
      </a:lvl5pPr>
      <a:lvl6pPr marL="26479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6pPr>
      <a:lvl7pPr marL="31051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7pPr>
      <a:lvl8pPr marL="35623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8pPr>
      <a:lvl9pPr marL="40195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 bwMode="auto">
          <a:xfrm>
            <a:off x="1227667" y="5175249"/>
            <a:ext cx="7916333" cy="1267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1" hangingPunct="1">
              <a:defRPr/>
            </a:pPr>
            <a:r>
              <a:rPr lang="pt-PT" sz="2800" kern="0" dirty="0" smtClean="0">
                <a:solidFill>
                  <a:srgbClr val="C00000"/>
                </a:solidFill>
                <a:latin typeface="Droid Serif" pitchFamily="18" charset="0"/>
                <a:ea typeface="Droid Serif" pitchFamily="18" charset="0"/>
                <a:cs typeface="Droid Serif" pitchFamily="18" charset="0"/>
              </a:rPr>
              <a:t>Algumas experiências seleccionadas da </a:t>
            </a:r>
            <a:r>
              <a:rPr lang="pt-PT" sz="2800" kern="0" dirty="0" smtClean="0">
                <a:solidFill>
                  <a:srgbClr val="C00000"/>
                </a:solidFill>
                <a:latin typeface="Droid Serif" pitchFamily="18" charset="0"/>
                <a:ea typeface="Droid Serif" pitchFamily="18" charset="0"/>
                <a:cs typeface="Droid Serif" pitchFamily="18" charset="0"/>
              </a:rPr>
              <a:t/>
            </a:r>
            <a:br>
              <a:rPr lang="pt-PT" sz="2800" kern="0" dirty="0" smtClean="0">
                <a:solidFill>
                  <a:srgbClr val="C00000"/>
                </a:solidFill>
                <a:latin typeface="Droid Serif" pitchFamily="18" charset="0"/>
                <a:ea typeface="Droid Serif" pitchFamily="18" charset="0"/>
                <a:cs typeface="Droid Serif" pitchFamily="18" charset="0"/>
              </a:rPr>
            </a:br>
            <a:r>
              <a:rPr lang="pt-PT" sz="2800" kern="0" dirty="0" smtClean="0">
                <a:solidFill>
                  <a:srgbClr val="C00000"/>
                </a:solidFill>
                <a:latin typeface="Droid Serif" pitchFamily="18" charset="0"/>
                <a:ea typeface="Droid Serif" pitchFamily="18" charset="0"/>
                <a:cs typeface="Droid Serif" pitchFamily="18" charset="0"/>
              </a:rPr>
              <a:t>GIZ </a:t>
            </a:r>
            <a:r>
              <a:rPr lang="pt-PT" sz="2800" kern="0" dirty="0" smtClean="0">
                <a:solidFill>
                  <a:srgbClr val="C00000"/>
                </a:solidFill>
                <a:latin typeface="Droid Serif" pitchFamily="18" charset="0"/>
                <a:ea typeface="Droid Serif" pitchFamily="18" charset="0"/>
                <a:cs typeface="Droid Serif" pitchFamily="18" charset="0"/>
              </a:rPr>
              <a:t>no âmbito do QNQ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Droid Serif" pitchFamily="18" charset="0"/>
                <a:ea typeface="Droid Serif" pitchFamily="18" charset="0"/>
                <a:cs typeface="Droid Serif" pitchFamily="18" charset="0"/>
              </a:rPr>
              <a:t>Guido Lotz</a:t>
            </a:r>
            <a:endParaRPr kumimoji="0" lang="de-DE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Droid Serif" pitchFamily="18" charset="0"/>
              <a:ea typeface="Droid Serif" pitchFamily="18" charset="0"/>
              <a:cs typeface="Droid Serif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800" b="0" kern="0" dirty="0" smtClean="0">
              <a:solidFill>
                <a:srgbClr val="C00000"/>
              </a:solidFill>
              <a:latin typeface="Droid Serif" pitchFamily="18" charset="0"/>
              <a:ea typeface="Droid Serif" pitchFamily="18" charset="0"/>
              <a:cs typeface="Droid Serif" pitchFamily="18" charset="0"/>
            </a:endParaRPr>
          </a:p>
        </p:txBody>
      </p:sp>
      <p:pic>
        <p:nvPicPr>
          <p:cNvPr id="6" name="Bild 3" descr="drawing.jpg"/>
          <p:cNvPicPr>
            <a:picLocks noChangeAspect="1"/>
          </p:cNvPicPr>
          <p:nvPr/>
        </p:nvPicPr>
        <p:blipFill>
          <a:blip r:embed="rId2" cstate="print"/>
          <a:srcRect b="636"/>
          <a:stretch>
            <a:fillRect/>
          </a:stretch>
        </p:blipFill>
        <p:spPr bwMode="auto">
          <a:xfrm>
            <a:off x="1222375" y="547688"/>
            <a:ext cx="77851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1409700" y="4571911"/>
            <a:ext cx="7181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PT" sz="1800" b="0" kern="0" dirty="0" smtClean="0">
                <a:solidFill>
                  <a:srgbClr val="C00000"/>
                </a:solidFill>
                <a:latin typeface="Droid Serif" pitchFamily="18" charset="0"/>
                <a:ea typeface="Droid Serif" pitchFamily="18" charset="0"/>
                <a:cs typeface="Droid Serif" pitchFamily="18" charset="0"/>
              </a:rPr>
              <a:t>Workshop Internacional do </a:t>
            </a:r>
            <a:r>
              <a:rPr lang="pt-PT" sz="1800" b="0" kern="0" dirty="0" err="1" smtClean="0">
                <a:solidFill>
                  <a:srgbClr val="C00000"/>
                </a:solidFill>
                <a:latin typeface="Droid Serif" pitchFamily="18" charset="0"/>
                <a:ea typeface="Droid Serif" pitchFamily="18" charset="0"/>
                <a:cs typeface="Droid Serif" pitchFamily="18" charset="0"/>
              </a:rPr>
              <a:t>FormPRO</a:t>
            </a:r>
            <a:r>
              <a:rPr lang="pt-PT" sz="1800" b="0" kern="0" dirty="0" smtClean="0">
                <a:solidFill>
                  <a:srgbClr val="C00000"/>
                </a:solidFill>
                <a:latin typeface="Droid Serif" pitchFamily="18" charset="0"/>
                <a:ea typeface="Droid Serif" pitchFamily="18" charset="0"/>
                <a:cs typeface="Droid Serif" pitchFamily="18" charset="0"/>
              </a:rPr>
              <a:t> sobre o QNQ, </a:t>
            </a:r>
          </a:p>
          <a:p>
            <a:pPr eaLnBrk="1" hangingPunct="1">
              <a:defRPr/>
            </a:pPr>
            <a:r>
              <a:rPr lang="pt-PT" sz="1800" b="0" kern="0" dirty="0" smtClean="0">
                <a:solidFill>
                  <a:srgbClr val="C00000"/>
                </a:solidFill>
                <a:latin typeface="Droid Serif" pitchFamily="18" charset="0"/>
                <a:ea typeface="Droid Serif" pitchFamily="18" charset="0"/>
                <a:cs typeface="Droid Serif" pitchFamily="18" charset="0"/>
              </a:rPr>
              <a:t>21 a 22 de Fevereiro de 2013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 bwMode="auto">
          <a:xfrm>
            <a:off x="1270000" y="2171700"/>
            <a:ext cx="7670800" cy="468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BZ" sz="2000" dirty="0" smtClean="0">
                <a:solidFill>
                  <a:schemeClr val="tx1"/>
                </a:solidFill>
              </a:rPr>
              <a:t>A GIZ como parceiro na cooperação para o desenvolvimento</a:t>
            </a:r>
          </a:p>
        </p:txBody>
      </p:sp>
      <p:sp>
        <p:nvSpPr>
          <p:cNvPr id="23" name="Rectangle 10"/>
          <p:cNvSpPr txBox="1">
            <a:spLocks noChangeArrowheads="1"/>
          </p:cNvSpPr>
          <p:nvPr/>
        </p:nvSpPr>
        <p:spPr bwMode="auto">
          <a:xfrm>
            <a:off x="1228685" y="532263"/>
            <a:ext cx="6915954" cy="4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BZ" sz="2000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Conteúdo</a:t>
            </a:r>
            <a:endParaRPr lang="en-BZ" sz="2000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1253067" y="2752725"/>
            <a:ext cx="7721600" cy="71860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200"/>
              </a:spcAft>
              <a:buSzPct val="100000"/>
            </a:pPr>
            <a:r>
              <a:rPr lang="pt-PT" sz="2000" dirty="0">
                <a:solidFill>
                  <a:schemeClr val="tx1"/>
                </a:solidFill>
              </a:rPr>
              <a:t>Experiências </a:t>
            </a:r>
            <a:r>
              <a:rPr lang="pt-PT" sz="2000" dirty="0" smtClean="0">
                <a:solidFill>
                  <a:schemeClr val="tx1"/>
                </a:solidFill>
              </a:rPr>
              <a:t>seleccionadas sobre </a:t>
            </a:r>
            <a:r>
              <a:rPr lang="pt-PT" sz="2000" dirty="0" err="1" smtClean="0">
                <a:solidFill>
                  <a:schemeClr val="tx1"/>
                </a:solidFill>
              </a:rPr>
              <a:t>QNQs</a:t>
            </a:r>
            <a:r>
              <a:rPr lang="pt-PT" sz="2000" dirty="0" smtClean="0">
                <a:solidFill>
                  <a:schemeClr val="tx1"/>
                </a:solidFill>
              </a:rPr>
              <a:t>, adquiridas no âmbito do </a:t>
            </a:r>
            <a:r>
              <a:rPr lang="pt-PT" sz="2000" dirty="0">
                <a:solidFill>
                  <a:schemeClr val="tx1"/>
                </a:solidFill>
              </a:rPr>
              <a:t>trabalho da </a:t>
            </a:r>
            <a:r>
              <a:rPr lang="pt-PT" sz="2000" dirty="0" smtClean="0">
                <a:solidFill>
                  <a:schemeClr val="tx1"/>
                </a:solidFill>
              </a:rPr>
              <a:t>GIZ</a:t>
            </a:r>
            <a:endParaRPr lang="pt-PT" sz="2000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2241550" y="3725334"/>
            <a:ext cx="6391275" cy="468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200"/>
              </a:spcAft>
              <a:buSzPct val="100000"/>
            </a:pPr>
            <a:r>
              <a:rPr lang="pt-PT" sz="2000" b="0" dirty="0" smtClean="0">
                <a:solidFill>
                  <a:schemeClr val="tx1"/>
                </a:solidFill>
              </a:rPr>
              <a:t>Desafios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2233084" y="4273550"/>
            <a:ext cx="6391275" cy="4680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200"/>
              </a:spcAft>
              <a:buSzPct val="100000"/>
            </a:pPr>
            <a:r>
              <a:rPr lang="pt-PT" sz="2000" b="0" dirty="0" smtClean="0">
                <a:solidFill>
                  <a:schemeClr val="tx1"/>
                </a:solidFill>
              </a:rPr>
              <a:t>Lições Aprendidas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0"/>
          <p:cNvSpPr txBox="1">
            <a:spLocks noChangeArrowheads="1"/>
          </p:cNvSpPr>
          <p:nvPr/>
        </p:nvSpPr>
        <p:spPr bwMode="auto">
          <a:xfrm>
            <a:off x="1257299" y="445399"/>
            <a:ext cx="7992533" cy="53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BZ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A GIZ como parceiro na cooperação para o desenvolvimento</a:t>
            </a:r>
            <a:endParaRPr lang="en-BZ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6" name="Grafik 17" descr="gizlogo-standard-rgb.gif"/>
          <p:cNvPicPr>
            <a:picLocks noChangeAspect="1"/>
          </p:cNvPicPr>
          <p:nvPr/>
        </p:nvPicPr>
        <p:blipFill>
          <a:blip r:embed="rId3" cstate="print"/>
          <a:srcRect t="11113" b="15862"/>
          <a:stretch>
            <a:fillRect/>
          </a:stretch>
        </p:blipFill>
        <p:spPr bwMode="auto">
          <a:xfrm>
            <a:off x="1257299" y="1845356"/>
            <a:ext cx="1114425" cy="813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Richtungspfeil 27"/>
          <p:cNvSpPr>
            <a:spLocks noChangeArrowheads="1"/>
          </p:cNvSpPr>
          <p:nvPr/>
        </p:nvSpPr>
        <p:spPr bwMode="auto">
          <a:xfrm>
            <a:off x="2246190" y="1245398"/>
            <a:ext cx="251067" cy="2411413"/>
          </a:xfrm>
          <a:prstGeom prst="homePlate">
            <a:avLst>
              <a:gd name="adj" fmla="val 80338"/>
            </a:avLst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de-DE"/>
          </a:p>
        </p:txBody>
      </p:sp>
      <p:sp>
        <p:nvSpPr>
          <p:cNvPr id="38" name="Textfeld 37"/>
          <p:cNvSpPr txBox="1"/>
          <p:nvPr/>
        </p:nvSpPr>
        <p:spPr>
          <a:xfrm>
            <a:off x="2581275" y="1168350"/>
            <a:ext cx="6781800" cy="460638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 implementa por incumbência do governo alemão, </a:t>
            </a:r>
            <a:r>
              <a:rPr lang="pt-PT" sz="1900" dirty="0" smtClean="0">
                <a:solidFill>
                  <a:schemeClr val="tx1"/>
                </a:solidFill>
              </a:rPr>
              <a:t/>
            </a:r>
            <a:br>
              <a:rPr lang="pt-PT" sz="1900" dirty="0" smtClean="0">
                <a:solidFill>
                  <a:schemeClr val="tx1"/>
                </a:solidFill>
              </a:rPr>
            </a:br>
            <a:r>
              <a:rPr lang="pt-PT" sz="1900" dirty="0" smtClean="0">
                <a:solidFill>
                  <a:schemeClr val="tx1"/>
                </a:solidFill>
              </a:rPr>
              <a:t>     juntamente </a:t>
            </a:r>
            <a:r>
              <a:rPr lang="pt-PT" sz="1900" dirty="0">
                <a:solidFill>
                  <a:schemeClr val="tx1"/>
                </a:solidFill>
              </a:rPr>
              <a:t>com os países </a:t>
            </a:r>
            <a:r>
              <a:rPr lang="pt-PT" sz="1900" dirty="0" smtClean="0">
                <a:solidFill>
                  <a:schemeClr val="tx1"/>
                </a:solidFill>
              </a:rPr>
              <a:t>parceiros, projectos </a:t>
            </a:r>
            <a:r>
              <a:rPr lang="pt-PT" sz="1900" dirty="0" smtClean="0">
                <a:solidFill>
                  <a:schemeClr val="tx1"/>
                </a:solidFill>
              </a:rPr>
              <a:t>de</a:t>
            </a:r>
            <a:br>
              <a:rPr lang="pt-PT" sz="1900" dirty="0" smtClean="0">
                <a:solidFill>
                  <a:schemeClr val="tx1"/>
                </a:solidFill>
              </a:rPr>
            </a:br>
            <a:r>
              <a:rPr lang="pt-PT" sz="1900" dirty="0" smtClean="0">
                <a:solidFill>
                  <a:schemeClr val="tx1"/>
                </a:solidFill>
              </a:rPr>
              <a:t>     </a:t>
            </a:r>
            <a:r>
              <a:rPr lang="pt-PT" sz="1900" dirty="0">
                <a:solidFill>
                  <a:schemeClr val="tx1"/>
                </a:solidFill>
              </a:rPr>
              <a:t>cooperaç</a:t>
            </a:r>
            <a:r>
              <a:rPr lang="pt-PT" sz="1900" dirty="0" smtClean="0">
                <a:solidFill>
                  <a:schemeClr val="tx1"/>
                </a:solidFill>
              </a:rPr>
              <a:t>ão técnica a nível mundial</a:t>
            </a:r>
          </a:p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 presta assessoria como actor independente e </a:t>
            </a:r>
            <a:r>
              <a:rPr lang="pt-PT" sz="1900" dirty="0" smtClean="0">
                <a:solidFill>
                  <a:schemeClr val="tx1"/>
                </a:solidFill>
              </a:rPr>
              <a:t>neutro</a:t>
            </a:r>
            <a:endParaRPr lang="pt-PT" sz="1900" dirty="0" smtClean="0">
              <a:solidFill>
                <a:schemeClr val="tx1"/>
              </a:solidFill>
            </a:endParaRPr>
          </a:p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 centra-se no reforço da capacidade dos parceiros, </a:t>
            </a:r>
            <a:r>
              <a:rPr lang="pt-PT" sz="1900" dirty="0" smtClean="0">
                <a:solidFill>
                  <a:schemeClr val="tx1"/>
                </a:solidFill>
              </a:rPr>
              <a:t/>
            </a:r>
            <a:br>
              <a:rPr lang="pt-PT" sz="1900" dirty="0" smtClean="0">
                <a:solidFill>
                  <a:schemeClr val="tx1"/>
                </a:solidFill>
              </a:rPr>
            </a:br>
            <a:r>
              <a:rPr lang="pt-PT" sz="1900" dirty="0" smtClean="0">
                <a:solidFill>
                  <a:schemeClr val="tx1"/>
                </a:solidFill>
              </a:rPr>
              <a:t>     utilizando </a:t>
            </a:r>
            <a:r>
              <a:rPr lang="pt-PT" sz="1900" dirty="0" smtClean="0">
                <a:solidFill>
                  <a:schemeClr val="tx1"/>
                </a:solidFill>
              </a:rPr>
              <a:t>diferentes instrumentos</a:t>
            </a:r>
          </a:p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 na área de “ETFP e Mercado de Trabalho”</a:t>
            </a:r>
          </a:p>
          <a:p>
            <a:pPr marL="457200" lvl="2">
              <a:spcAft>
                <a:spcPts val="800"/>
              </a:spcAft>
              <a:buFont typeface="Wingdings" pitchFamily="2" charset="2"/>
              <a:buChar char="Ø"/>
            </a:pPr>
            <a:r>
              <a:rPr lang="pt-PT" sz="1900" dirty="0" smtClean="0">
                <a:solidFill>
                  <a:schemeClr val="tx1"/>
                </a:solidFill>
              </a:rPr>
              <a:t> </a:t>
            </a:r>
            <a:r>
              <a:rPr lang="pt-PT" sz="1800" b="0" dirty="0" smtClean="0">
                <a:solidFill>
                  <a:schemeClr val="tx1"/>
                </a:solidFill>
              </a:rPr>
              <a:t>coopera com os parceiros na reforma de sistemas </a:t>
            </a:r>
            <a:r>
              <a:rPr lang="pt-PT" sz="1800" b="0" dirty="0" smtClean="0">
                <a:solidFill>
                  <a:schemeClr val="tx1"/>
                </a:solidFill>
              </a:rPr>
              <a:t>de</a:t>
            </a:r>
            <a:br>
              <a:rPr lang="pt-PT" sz="1800" b="0" dirty="0" smtClean="0">
                <a:solidFill>
                  <a:schemeClr val="tx1"/>
                </a:solidFill>
              </a:rPr>
            </a:br>
            <a:r>
              <a:rPr lang="pt-PT" sz="1800" b="0" dirty="0" smtClean="0">
                <a:solidFill>
                  <a:schemeClr val="tx1"/>
                </a:solidFill>
              </a:rPr>
              <a:t>    ETFP</a:t>
            </a:r>
            <a:r>
              <a:rPr lang="pt-PT" sz="1800" b="0" dirty="0" smtClean="0">
                <a:solidFill>
                  <a:schemeClr val="tx1"/>
                </a:solidFill>
              </a:rPr>
              <a:t>, trabalhando conjuntamente nas políticas &amp; </a:t>
            </a:r>
            <a:r>
              <a:rPr lang="pt-PT" sz="1800" b="0" dirty="0" smtClean="0">
                <a:solidFill>
                  <a:schemeClr val="tx1"/>
                </a:solidFill>
              </a:rPr>
              <a:t/>
            </a:r>
            <a:br>
              <a:rPr lang="pt-PT" sz="1800" b="0" dirty="0" smtClean="0">
                <a:solidFill>
                  <a:schemeClr val="tx1"/>
                </a:solidFill>
              </a:rPr>
            </a:br>
            <a:r>
              <a:rPr lang="pt-PT" sz="1800" b="0" dirty="0" smtClean="0">
                <a:solidFill>
                  <a:schemeClr val="tx1"/>
                </a:solidFill>
              </a:rPr>
              <a:t>    estratégias</a:t>
            </a:r>
            <a:r>
              <a:rPr lang="pt-PT" sz="1800" b="0" dirty="0" smtClean="0">
                <a:solidFill>
                  <a:schemeClr val="tx1"/>
                </a:solidFill>
              </a:rPr>
              <a:t>, na organização &amp; condução, bem como </a:t>
            </a:r>
            <a:r>
              <a:rPr lang="pt-PT" sz="1800" b="0" dirty="0" smtClean="0">
                <a:solidFill>
                  <a:schemeClr val="tx1"/>
                </a:solidFill>
              </a:rPr>
              <a:t>na</a:t>
            </a:r>
            <a:br>
              <a:rPr lang="pt-PT" sz="1800" b="0" dirty="0" smtClean="0">
                <a:solidFill>
                  <a:schemeClr val="tx1"/>
                </a:solidFill>
              </a:rPr>
            </a:br>
            <a:r>
              <a:rPr lang="pt-PT" sz="1800" b="0" dirty="0" smtClean="0">
                <a:solidFill>
                  <a:schemeClr val="tx1"/>
                </a:solidFill>
              </a:rPr>
              <a:t>    </a:t>
            </a:r>
            <a:r>
              <a:rPr lang="pt-PT" sz="1800" b="0" dirty="0" smtClean="0">
                <a:solidFill>
                  <a:schemeClr val="tx1"/>
                </a:solidFill>
              </a:rPr>
              <a:t>implementação (piloto)</a:t>
            </a:r>
          </a:p>
          <a:p>
            <a:pPr marL="457200" lvl="2">
              <a:spcAft>
                <a:spcPts val="800"/>
              </a:spcAft>
              <a:buFont typeface="Wingdings" pitchFamily="2" charset="2"/>
              <a:buChar char="Ø"/>
            </a:pPr>
            <a:r>
              <a:rPr lang="pt-PT" sz="1800" b="0" dirty="0" smtClean="0">
                <a:solidFill>
                  <a:schemeClr val="tx1"/>
                </a:solidFill>
              </a:rPr>
              <a:t> actuando nesses projectos</a:t>
            </a:r>
            <a:r>
              <a:rPr lang="pt-PT" sz="1800" b="0" dirty="0">
                <a:solidFill>
                  <a:schemeClr val="tx1"/>
                </a:solidFill>
              </a:rPr>
              <a:t>, </a:t>
            </a:r>
            <a:r>
              <a:rPr lang="pt-PT" sz="1800" b="0" dirty="0" smtClean="0">
                <a:solidFill>
                  <a:schemeClr val="tx1"/>
                </a:solidFill>
              </a:rPr>
              <a:t>adquiriu </a:t>
            </a:r>
            <a:r>
              <a:rPr lang="pt-PT" sz="1800" b="0" dirty="0">
                <a:solidFill>
                  <a:schemeClr val="tx1"/>
                </a:solidFill>
              </a:rPr>
              <a:t>directa ou </a:t>
            </a:r>
            <a:r>
              <a:rPr lang="pt-PT" sz="1800" b="0" dirty="0" smtClean="0">
                <a:solidFill>
                  <a:schemeClr val="tx1"/>
                </a:solidFill>
              </a:rPr>
              <a:t/>
            </a:r>
            <a:br>
              <a:rPr lang="pt-PT" sz="1800" b="0" dirty="0" smtClean="0">
                <a:solidFill>
                  <a:schemeClr val="tx1"/>
                </a:solidFill>
              </a:rPr>
            </a:br>
            <a:r>
              <a:rPr lang="pt-PT" sz="1800" b="0" dirty="0" smtClean="0">
                <a:solidFill>
                  <a:schemeClr val="tx1"/>
                </a:solidFill>
              </a:rPr>
              <a:t>    indirectamente </a:t>
            </a:r>
            <a:r>
              <a:rPr lang="pt-PT" sz="1800" b="0" dirty="0" smtClean="0">
                <a:solidFill>
                  <a:schemeClr val="tx1"/>
                </a:solidFill>
              </a:rPr>
              <a:t>uma experiência diversificada, </a:t>
            </a:r>
            <a:r>
              <a:rPr lang="pt-PT" sz="1800" b="0" dirty="0" smtClean="0">
                <a:solidFill>
                  <a:schemeClr val="tx1"/>
                </a:solidFill>
              </a:rPr>
              <a:t>no</a:t>
            </a:r>
            <a:br>
              <a:rPr lang="pt-PT" sz="1800" b="0" dirty="0" smtClean="0">
                <a:solidFill>
                  <a:schemeClr val="tx1"/>
                </a:solidFill>
              </a:rPr>
            </a:br>
            <a:r>
              <a:rPr lang="pt-PT" sz="1800" b="0" dirty="0" smtClean="0">
                <a:solidFill>
                  <a:schemeClr val="tx1"/>
                </a:solidFill>
              </a:rPr>
              <a:t>    </a:t>
            </a:r>
            <a:r>
              <a:rPr lang="pt-PT" sz="1800" b="0" dirty="0" smtClean="0">
                <a:solidFill>
                  <a:schemeClr val="tx1"/>
                </a:solidFill>
              </a:rPr>
              <a:t>contexto de diferentes iniciativas para QNQs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0"/>
          <p:cNvSpPr txBox="1">
            <a:spLocks noChangeArrowheads="1"/>
          </p:cNvSpPr>
          <p:nvPr/>
        </p:nvSpPr>
        <p:spPr bwMode="auto">
          <a:xfrm>
            <a:off x="1228685" y="532262"/>
            <a:ext cx="7187182" cy="71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t-PT" kern="0" dirty="0">
                <a:solidFill>
                  <a:srgbClr val="C00000"/>
                </a:solidFill>
              </a:rPr>
              <a:t>Experiências seleccionadas sobre </a:t>
            </a:r>
            <a:r>
              <a:rPr lang="pt-PT" kern="0" dirty="0" smtClean="0">
                <a:solidFill>
                  <a:srgbClr val="C00000"/>
                </a:solidFill>
              </a:rPr>
              <a:t>QNQs, adquiridas </a:t>
            </a:r>
            <a:r>
              <a:rPr lang="pt-PT" kern="0" dirty="0">
                <a:solidFill>
                  <a:srgbClr val="C00000"/>
                </a:solidFill>
              </a:rPr>
              <a:t>no âmbito do trabalho da </a:t>
            </a:r>
            <a:r>
              <a:rPr lang="pt-PT" kern="0" dirty="0" smtClean="0">
                <a:solidFill>
                  <a:srgbClr val="C00000"/>
                </a:solidFill>
              </a:rPr>
              <a:t>GIZ - </a:t>
            </a:r>
            <a:r>
              <a:rPr lang="pt-PT" b="0" i="1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Desafios</a:t>
            </a:r>
            <a:endParaRPr lang="pt-PT" b="0" i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331383" y="1323730"/>
            <a:ext cx="7084484" cy="7831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SzPct val="100000"/>
            </a:pPr>
            <a:r>
              <a:rPr lang="pt-PT" sz="2000" dirty="0" smtClean="0">
                <a:solidFill>
                  <a:schemeClr val="tx1"/>
                </a:solidFill>
              </a:rPr>
              <a:t>Em geral, </a:t>
            </a:r>
            <a:r>
              <a:rPr lang="pt-PT" sz="2000" dirty="0">
                <a:solidFill>
                  <a:schemeClr val="tx1"/>
                </a:solidFill>
              </a:rPr>
              <a:t>as iniciativas para um </a:t>
            </a:r>
            <a:r>
              <a:rPr lang="pt-PT" sz="2000" dirty="0" smtClean="0">
                <a:solidFill>
                  <a:schemeClr val="tx1"/>
                </a:solidFill>
              </a:rPr>
              <a:t>QNQ estão sujeitas a numerosos desafios, como</a:t>
            </a:r>
            <a:r>
              <a:rPr lang="pt-PT" sz="2000" dirty="0" smtClean="0">
                <a:solidFill>
                  <a:schemeClr val="tx1"/>
                </a:solidFill>
              </a:rPr>
              <a:t>:</a:t>
            </a:r>
            <a:endParaRPr lang="de-DE" sz="2000" dirty="0" smtClean="0">
              <a:solidFill>
                <a:schemeClr val="tx1"/>
              </a:solidFill>
            </a:endParaRPr>
          </a:p>
        </p:txBody>
      </p: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3457576" y="2227124"/>
            <a:ext cx="6076949" cy="3773626"/>
          </a:xfrm>
          <a:prstGeom prst="rect">
            <a:avLst/>
          </a:prstGeom>
          <a:noFill/>
          <a:ln>
            <a:noFill/>
          </a:ln>
        </p:spPr>
        <p:txBody>
          <a:bodyPr wrap="square" lIns="360000" rtlCol="0" anchor="ctr" anchorCtr="0">
            <a:noAutofit/>
          </a:bodyPr>
          <a:lstStyle/>
          <a:p>
            <a:pPr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800" dirty="0">
                <a:solidFill>
                  <a:schemeClr val="tx1"/>
                </a:solidFill>
              </a:rPr>
              <a:t>Tomadas de decisão sem um nível </a:t>
            </a:r>
            <a:br>
              <a:rPr lang="pt-PT" sz="1800" dirty="0">
                <a:solidFill>
                  <a:schemeClr val="tx1"/>
                </a:solidFill>
              </a:rPr>
            </a:br>
            <a:r>
              <a:rPr lang="pt-PT" sz="1800" dirty="0">
                <a:solidFill>
                  <a:schemeClr val="tx1"/>
                </a:solidFill>
              </a:rPr>
              <a:t>    suficiente de informação e reflexão</a:t>
            </a:r>
          </a:p>
          <a:p>
            <a:pPr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800" dirty="0" smtClean="0">
                <a:solidFill>
                  <a:schemeClr val="tx1"/>
                </a:solidFill>
              </a:rPr>
              <a:t>Preponderância </a:t>
            </a:r>
            <a:r>
              <a:rPr lang="pt-PT" sz="1800" dirty="0" smtClean="0">
                <a:solidFill>
                  <a:schemeClr val="tx1"/>
                </a:solidFill>
              </a:rPr>
              <a:t>de </a:t>
            </a:r>
            <a:r>
              <a:rPr lang="pt-PT" sz="1800" dirty="0">
                <a:solidFill>
                  <a:schemeClr val="tx1"/>
                </a:solidFill>
              </a:rPr>
              <a:t>m</a:t>
            </a:r>
            <a:r>
              <a:rPr lang="pt-PT" sz="1800" dirty="0" smtClean="0">
                <a:solidFill>
                  <a:schemeClr val="tx1"/>
                </a:solidFill>
              </a:rPr>
              <a:t>otivações políticas </a:t>
            </a:r>
            <a:endParaRPr lang="pt-PT" sz="1800" dirty="0" smtClean="0">
              <a:solidFill>
                <a:schemeClr val="tx1"/>
              </a:solidFill>
            </a:endParaRPr>
          </a:p>
          <a:p>
            <a:pPr lvl="0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800" dirty="0" smtClean="0">
                <a:solidFill>
                  <a:schemeClr val="tx1"/>
                </a:solidFill>
              </a:rPr>
              <a:t>Falta </a:t>
            </a:r>
            <a:r>
              <a:rPr lang="pt-PT" sz="1800" dirty="0" smtClean="0">
                <a:solidFill>
                  <a:schemeClr val="tx1"/>
                </a:solidFill>
              </a:rPr>
              <a:t>de uma visão e de objectivos claros</a:t>
            </a:r>
          </a:p>
          <a:p>
            <a:pPr lvl="0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800" dirty="0" smtClean="0">
                <a:solidFill>
                  <a:schemeClr val="tx1"/>
                </a:solidFill>
              </a:rPr>
              <a:t>Insuficiente consideração de </a:t>
            </a:r>
            <a:r>
              <a:rPr lang="pt-PT" sz="1800" dirty="0" smtClean="0">
                <a:solidFill>
                  <a:schemeClr val="tx1"/>
                </a:solidFill>
              </a:rPr>
              <a:t>estratégias</a:t>
            </a:r>
            <a:br>
              <a:rPr lang="pt-PT" sz="1800" dirty="0" smtClean="0">
                <a:solidFill>
                  <a:schemeClr val="tx1"/>
                </a:solidFill>
              </a:rPr>
            </a:br>
            <a:r>
              <a:rPr lang="pt-PT" sz="1800" dirty="0" smtClean="0">
                <a:solidFill>
                  <a:schemeClr val="tx1"/>
                </a:solidFill>
              </a:rPr>
              <a:t>    </a:t>
            </a:r>
            <a:r>
              <a:rPr lang="pt-PT" sz="1800" dirty="0" smtClean="0">
                <a:solidFill>
                  <a:schemeClr val="tx1"/>
                </a:solidFill>
              </a:rPr>
              <a:t>alternativas</a:t>
            </a:r>
          </a:p>
          <a:p>
            <a:pPr lvl="0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800" dirty="0" smtClean="0">
                <a:solidFill>
                  <a:schemeClr val="tx1"/>
                </a:solidFill>
              </a:rPr>
              <a:t>Abordagem “</a:t>
            </a:r>
            <a:r>
              <a:rPr lang="pt-PT" sz="1800" i="1" dirty="0" smtClean="0">
                <a:solidFill>
                  <a:schemeClr val="tx1"/>
                </a:solidFill>
              </a:rPr>
              <a:t>Copiar e colar</a:t>
            </a:r>
            <a:r>
              <a:rPr lang="pt-PT" sz="1800" dirty="0" smtClean="0">
                <a:solidFill>
                  <a:schemeClr val="tx1"/>
                </a:solidFill>
              </a:rPr>
              <a:t>” vista como </a:t>
            </a:r>
            <a:r>
              <a:rPr lang="pt-PT" sz="1800" dirty="0" smtClean="0">
                <a:solidFill>
                  <a:schemeClr val="tx1"/>
                </a:solidFill>
              </a:rPr>
              <a:t/>
            </a:r>
            <a:br>
              <a:rPr lang="pt-PT" sz="1800" dirty="0" smtClean="0">
                <a:solidFill>
                  <a:schemeClr val="tx1"/>
                </a:solidFill>
              </a:rPr>
            </a:br>
            <a:r>
              <a:rPr lang="pt-PT" sz="1800" dirty="0" smtClean="0">
                <a:solidFill>
                  <a:schemeClr val="tx1"/>
                </a:solidFill>
              </a:rPr>
              <a:t>    “</a:t>
            </a:r>
            <a:r>
              <a:rPr lang="pt-PT" sz="1800" dirty="0" smtClean="0">
                <a:solidFill>
                  <a:schemeClr val="tx1"/>
                </a:solidFill>
              </a:rPr>
              <a:t>melhor/ boa prática” a nível internacional </a:t>
            </a:r>
          </a:p>
          <a:p>
            <a:pPr>
              <a:spcAft>
                <a:spcPts val="0"/>
              </a:spcAft>
              <a:buFont typeface="Webdings" pitchFamily="18" charset="2"/>
              <a:buChar char="&lt;"/>
            </a:pPr>
            <a:r>
              <a:rPr lang="pt-PT" sz="1800" dirty="0" smtClean="0">
                <a:solidFill>
                  <a:schemeClr val="tx1"/>
                </a:solidFill>
              </a:rPr>
              <a:t>Abordagens impraticáveis </a:t>
            </a:r>
            <a:r>
              <a:rPr lang="pt-PT" sz="1800" b="0" dirty="0" smtClean="0">
                <a:solidFill>
                  <a:schemeClr val="tx1"/>
                </a:solidFill>
              </a:rPr>
              <a:t>demasiado </a:t>
            </a:r>
            <a:br>
              <a:rPr lang="pt-PT" sz="1800" b="0" dirty="0" smtClean="0">
                <a:solidFill>
                  <a:schemeClr val="tx1"/>
                </a:solidFill>
              </a:rPr>
            </a:br>
            <a:r>
              <a:rPr lang="pt-PT" sz="1800" b="0" dirty="0" smtClean="0">
                <a:solidFill>
                  <a:schemeClr val="tx1"/>
                </a:solidFill>
              </a:rPr>
              <a:t>    ambiciosas</a:t>
            </a:r>
            <a:r>
              <a:rPr lang="pt-PT" sz="1800" b="0" dirty="0" smtClean="0">
                <a:solidFill>
                  <a:schemeClr val="tx1"/>
                </a:solidFill>
              </a:rPr>
              <a:t>, demasiado complexas, </a:t>
            </a:r>
            <a:r>
              <a:rPr lang="pt-PT" sz="1800" b="0" i="1" dirty="0" smtClean="0">
                <a:solidFill>
                  <a:schemeClr val="tx1"/>
                </a:solidFill>
              </a:rPr>
              <a:t>top down </a:t>
            </a:r>
            <a:r>
              <a:rPr lang="pt-PT" sz="1800" b="0" i="1" dirty="0" smtClean="0">
                <a:solidFill>
                  <a:schemeClr val="tx1"/>
                </a:solidFill>
              </a:rPr>
              <a:t>  </a:t>
            </a:r>
            <a:br>
              <a:rPr lang="pt-PT" sz="1800" b="0" i="1" dirty="0" smtClean="0">
                <a:solidFill>
                  <a:schemeClr val="tx1"/>
                </a:solidFill>
              </a:rPr>
            </a:br>
            <a:r>
              <a:rPr lang="pt-PT" sz="1800" b="0" i="1" dirty="0" smtClean="0">
                <a:solidFill>
                  <a:schemeClr val="tx1"/>
                </a:solidFill>
              </a:rPr>
              <a:t>    </a:t>
            </a:r>
            <a:r>
              <a:rPr lang="pt-PT" sz="1800" b="0" dirty="0" smtClean="0">
                <a:solidFill>
                  <a:schemeClr val="tx1"/>
                </a:solidFill>
              </a:rPr>
              <a:t>dominadas </a:t>
            </a:r>
            <a:r>
              <a:rPr lang="pt-PT" sz="1800" b="0" dirty="0" smtClean="0">
                <a:solidFill>
                  <a:schemeClr val="tx1"/>
                </a:solidFill>
              </a:rPr>
              <a:t>pelo governo, irrealistas</a:t>
            </a:r>
          </a:p>
        </p:txBody>
      </p:sp>
      <p:sp>
        <p:nvSpPr>
          <p:cNvPr id="15" name="AutoShape 23"/>
          <p:cNvSpPr>
            <a:spLocks noChangeArrowheads="1"/>
          </p:cNvSpPr>
          <p:nvPr/>
        </p:nvSpPr>
        <p:spPr bwMode="auto">
          <a:xfrm>
            <a:off x="1331383" y="2303325"/>
            <a:ext cx="2507192" cy="720000"/>
          </a:xfrm>
          <a:prstGeom prst="homePlate">
            <a:avLst>
              <a:gd name="adj" fmla="val 30375"/>
            </a:avLst>
          </a:prstGeom>
          <a:solidFill>
            <a:srgbClr val="002060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pt-PT" sz="2000" dirty="0" smtClean="0">
                <a:solidFill>
                  <a:schemeClr val="bg1"/>
                </a:solidFill>
              </a:rPr>
              <a:t>Fase de Concepção</a:t>
            </a:r>
            <a:endParaRPr lang="pt-PT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0"/>
          <p:cNvSpPr txBox="1">
            <a:spLocks noChangeArrowheads="1"/>
          </p:cNvSpPr>
          <p:nvPr/>
        </p:nvSpPr>
        <p:spPr bwMode="auto">
          <a:xfrm>
            <a:off x="1228684" y="532263"/>
            <a:ext cx="7432715" cy="695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200"/>
              </a:spcAft>
              <a:buSzPct val="100000"/>
            </a:pPr>
            <a:r>
              <a:rPr lang="pt-PT" kern="0" dirty="0">
                <a:solidFill>
                  <a:srgbClr val="C00000"/>
                </a:solidFill>
              </a:rPr>
              <a:t>Experiências seleccionadas sobre </a:t>
            </a:r>
            <a:r>
              <a:rPr lang="pt-PT" kern="0" dirty="0" smtClean="0">
                <a:solidFill>
                  <a:srgbClr val="C00000"/>
                </a:solidFill>
              </a:rPr>
              <a:t>QNQs, </a:t>
            </a:r>
            <a:r>
              <a:rPr lang="pt-PT" kern="0" dirty="0">
                <a:solidFill>
                  <a:srgbClr val="C00000"/>
                </a:solidFill>
              </a:rPr>
              <a:t>adquiridas no âmbito do trabalho da </a:t>
            </a:r>
            <a:r>
              <a:rPr lang="pt-PT" kern="0" dirty="0" smtClean="0">
                <a:solidFill>
                  <a:srgbClr val="C00000"/>
                </a:solidFill>
              </a:rPr>
              <a:t>GIZ - </a:t>
            </a:r>
            <a:r>
              <a:rPr lang="de-DE" sz="2400" b="0" kern="0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Desafios</a:t>
            </a:r>
            <a:r>
              <a:rPr lang="de-DE" sz="2400" b="0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2400" b="0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de-DE" sz="2400" b="0" i="1" kern="0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continuação</a:t>
            </a:r>
            <a:r>
              <a:rPr lang="de-DE" sz="2000" b="0" i="1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)</a:t>
            </a:r>
            <a:endParaRPr lang="en-BZ" sz="2000" b="0" i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3256707" y="1543050"/>
            <a:ext cx="5887293" cy="48387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360000" rtlCol="0" anchor="ctr" anchorCtr="0">
            <a:noAutofit/>
          </a:bodyPr>
          <a:lstStyle/>
          <a:p>
            <a:pPr>
              <a:spcAft>
                <a:spcPts val="800"/>
              </a:spcAft>
              <a:buFont typeface="Webdings" pitchFamily="18" charset="2"/>
              <a:buChar char="&lt;"/>
            </a:pPr>
            <a:endParaRPr lang="pt-PT" sz="1800" dirty="0" smtClean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  <a:buFont typeface="Webdings" pitchFamily="18" charset="2"/>
              <a:buChar char="&lt;"/>
            </a:pPr>
            <a:endParaRPr lang="pt-PT" sz="1800" dirty="0" smtClean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800" dirty="0" smtClean="0">
                <a:solidFill>
                  <a:schemeClr val="tx1"/>
                </a:solidFill>
              </a:rPr>
              <a:t>Falta </a:t>
            </a:r>
            <a:r>
              <a:rPr lang="pt-PT" sz="1800" dirty="0" smtClean="0">
                <a:solidFill>
                  <a:schemeClr val="tx1"/>
                </a:solidFill>
              </a:rPr>
              <a:t>de clareza, incerteza</a:t>
            </a:r>
          </a:p>
          <a:p>
            <a:pPr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800" dirty="0" smtClean="0">
                <a:solidFill>
                  <a:schemeClr val="tx1"/>
                </a:solidFill>
              </a:rPr>
              <a:t>Falta de recursos e capacidade</a:t>
            </a:r>
          </a:p>
          <a:p>
            <a:pPr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800" dirty="0" smtClean="0">
                <a:solidFill>
                  <a:schemeClr val="tx1"/>
                </a:solidFill>
              </a:rPr>
              <a:t>Resistência </a:t>
            </a:r>
            <a:r>
              <a:rPr lang="pt-PT" sz="1800" dirty="0">
                <a:solidFill>
                  <a:schemeClr val="tx1"/>
                </a:solidFill>
              </a:rPr>
              <a:t>c</a:t>
            </a:r>
            <a:r>
              <a:rPr lang="pt-PT" sz="1800" dirty="0" smtClean="0">
                <a:solidFill>
                  <a:schemeClr val="tx1"/>
                </a:solidFill>
              </a:rPr>
              <a:t>onsiderável por parte de </a:t>
            </a:r>
            <a:r>
              <a:rPr lang="pt-PT" sz="1800" dirty="0" smtClean="0">
                <a:solidFill>
                  <a:schemeClr val="tx1"/>
                </a:solidFill>
              </a:rPr>
              <a:t>diversos</a:t>
            </a:r>
            <a:br>
              <a:rPr lang="pt-PT" sz="1800" dirty="0" smtClean="0">
                <a:solidFill>
                  <a:schemeClr val="tx1"/>
                </a:solidFill>
              </a:rPr>
            </a:br>
            <a:r>
              <a:rPr lang="pt-PT" sz="1800" dirty="0" smtClean="0">
                <a:solidFill>
                  <a:schemeClr val="tx1"/>
                </a:solidFill>
              </a:rPr>
              <a:t>    </a:t>
            </a:r>
            <a:r>
              <a:rPr lang="pt-PT" sz="1800" dirty="0" smtClean="0">
                <a:solidFill>
                  <a:schemeClr val="tx1"/>
                </a:solidFill>
              </a:rPr>
              <a:t>actores-chave</a:t>
            </a:r>
          </a:p>
          <a:p>
            <a:pPr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800" dirty="0" smtClean="0">
                <a:solidFill>
                  <a:schemeClr val="tx1"/>
                </a:solidFill>
              </a:rPr>
              <a:t>Desequilíbrio entre </a:t>
            </a:r>
            <a:r>
              <a:rPr lang="pt-PT" sz="1800" dirty="0">
                <a:solidFill>
                  <a:schemeClr val="tx1"/>
                </a:solidFill>
              </a:rPr>
              <a:t>i</a:t>
            </a:r>
            <a:r>
              <a:rPr lang="pt-PT" sz="1800" dirty="0" smtClean="0">
                <a:solidFill>
                  <a:schemeClr val="tx1"/>
                </a:solidFill>
              </a:rPr>
              <a:t>nteresses e exigências </a:t>
            </a:r>
            <a:r>
              <a:rPr lang="pt-PT" sz="1800" dirty="0" smtClean="0">
                <a:solidFill>
                  <a:schemeClr val="tx1"/>
                </a:solidFill>
              </a:rPr>
              <a:t/>
            </a:r>
            <a:br>
              <a:rPr lang="pt-PT" sz="1800" dirty="0" smtClean="0">
                <a:solidFill>
                  <a:schemeClr val="tx1"/>
                </a:solidFill>
              </a:rPr>
            </a:br>
            <a:r>
              <a:rPr lang="pt-PT" sz="1800" dirty="0" smtClean="0">
                <a:solidFill>
                  <a:schemeClr val="tx1"/>
                </a:solidFill>
              </a:rPr>
              <a:t>    contraditórios</a:t>
            </a:r>
            <a:endParaRPr lang="pt-PT" sz="1800" dirty="0" smtClean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800" dirty="0" smtClean="0">
                <a:solidFill>
                  <a:schemeClr val="tx1"/>
                </a:solidFill>
              </a:rPr>
              <a:t>Inflação de qualificações com base num </a:t>
            </a:r>
            <a:r>
              <a:rPr lang="pt-PT" sz="1800" dirty="0" smtClean="0">
                <a:solidFill>
                  <a:schemeClr val="tx1"/>
                </a:solidFill>
              </a:rPr>
              <a:t>grande</a:t>
            </a:r>
            <a:br>
              <a:rPr lang="pt-PT" sz="1800" dirty="0" smtClean="0">
                <a:solidFill>
                  <a:schemeClr val="tx1"/>
                </a:solidFill>
              </a:rPr>
            </a:br>
            <a:r>
              <a:rPr lang="pt-PT" sz="1800" dirty="0" smtClean="0">
                <a:solidFill>
                  <a:schemeClr val="tx1"/>
                </a:solidFill>
              </a:rPr>
              <a:t>    </a:t>
            </a:r>
            <a:r>
              <a:rPr lang="pt-PT" sz="1800" dirty="0" smtClean="0">
                <a:solidFill>
                  <a:schemeClr val="tx1"/>
                </a:solidFill>
              </a:rPr>
              <a:t>número de unidades de </a:t>
            </a:r>
            <a:r>
              <a:rPr lang="pt-PT" sz="1800" dirty="0" smtClean="0">
                <a:solidFill>
                  <a:schemeClr val="tx1"/>
                </a:solidFill>
              </a:rPr>
              <a:t>competência muito </a:t>
            </a:r>
            <a:br>
              <a:rPr lang="pt-PT" sz="1800" dirty="0" smtClean="0">
                <a:solidFill>
                  <a:schemeClr val="tx1"/>
                </a:solidFill>
              </a:rPr>
            </a:br>
            <a:r>
              <a:rPr lang="pt-PT" sz="1800" dirty="0" smtClean="0">
                <a:solidFill>
                  <a:schemeClr val="tx1"/>
                </a:solidFill>
              </a:rPr>
              <a:t>    restritas </a:t>
            </a:r>
            <a:r>
              <a:rPr lang="pt-PT" sz="1800" b="0" dirty="0" smtClean="0">
                <a:solidFill>
                  <a:schemeClr val="tx1"/>
                </a:solidFill>
              </a:rPr>
              <a:t>(</a:t>
            </a:r>
            <a:r>
              <a:rPr lang="pt-PT" sz="1800" b="0" dirty="0" smtClean="0">
                <a:solidFill>
                  <a:schemeClr val="tx1"/>
                </a:solidFill>
              </a:rPr>
              <a:t>atractivas em termos políticos </a:t>
            </a:r>
            <a:r>
              <a:rPr lang="pt-PT" sz="1800" b="0" dirty="0" smtClean="0">
                <a:solidFill>
                  <a:schemeClr val="tx1"/>
                </a:solidFill>
              </a:rPr>
              <a:t>e indivi-</a:t>
            </a:r>
            <a:br>
              <a:rPr lang="pt-PT" sz="1800" b="0" dirty="0" smtClean="0">
                <a:solidFill>
                  <a:schemeClr val="tx1"/>
                </a:solidFill>
              </a:rPr>
            </a:br>
            <a:r>
              <a:rPr lang="pt-PT" sz="1800" b="0" dirty="0" smtClean="0">
                <a:solidFill>
                  <a:schemeClr val="tx1"/>
                </a:solidFill>
              </a:rPr>
              <a:t>    duais</a:t>
            </a:r>
            <a:r>
              <a:rPr lang="pt-PT" sz="1800" b="0" dirty="0" smtClean="0">
                <a:solidFill>
                  <a:schemeClr val="tx1"/>
                </a:solidFill>
              </a:rPr>
              <a:t>, mas não correspondendo às </a:t>
            </a:r>
            <a:r>
              <a:rPr lang="pt-PT" sz="1800" b="0" dirty="0" smtClean="0">
                <a:solidFill>
                  <a:schemeClr val="tx1"/>
                </a:solidFill>
              </a:rPr>
              <a:t>necessidades</a:t>
            </a:r>
            <a:br>
              <a:rPr lang="pt-PT" sz="1800" b="0" dirty="0" smtClean="0">
                <a:solidFill>
                  <a:schemeClr val="tx1"/>
                </a:solidFill>
              </a:rPr>
            </a:br>
            <a:r>
              <a:rPr lang="pt-PT" sz="1800" b="0" dirty="0" smtClean="0">
                <a:solidFill>
                  <a:schemeClr val="tx1"/>
                </a:solidFill>
              </a:rPr>
              <a:t>    </a:t>
            </a:r>
            <a:r>
              <a:rPr lang="pt-PT" sz="1800" b="0" dirty="0" smtClean="0">
                <a:solidFill>
                  <a:schemeClr val="tx1"/>
                </a:solidFill>
              </a:rPr>
              <a:t>dos empregadores e do emprego) </a:t>
            </a:r>
          </a:p>
          <a:p>
            <a:pPr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800" dirty="0" smtClean="0">
                <a:solidFill>
                  <a:schemeClr val="tx1"/>
                </a:solidFill>
              </a:rPr>
              <a:t>Decepção e perda de paciência</a:t>
            </a:r>
          </a:p>
        </p:txBody>
      </p:sp>
      <p:sp>
        <p:nvSpPr>
          <p:cNvPr id="15" name="AutoShape 23"/>
          <p:cNvSpPr>
            <a:spLocks noChangeArrowheads="1"/>
          </p:cNvSpPr>
          <p:nvPr/>
        </p:nvSpPr>
        <p:spPr bwMode="auto">
          <a:xfrm>
            <a:off x="1345141" y="1543050"/>
            <a:ext cx="3064934" cy="720000"/>
          </a:xfrm>
          <a:prstGeom prst="homePlate">
            <a:avLst>
              <a:gd name="adj" fmla="val 30375"/>
            </a:avLst>
          </a:prstGeom>
          <a:solidFill>
            <a:srgbClr val="002060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pt-PT" sz="2000" dirty="0" smtClean="0">
                <a:solidFill>
                  <a:schemeClr val="bg1"/>
                </a:solidFill>
              </a:rPr>
              <a:t>Fase de implementação</a:t>
            </a:r>
            <a:endParaRPr lang="pt-PT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0"/>
          <p:cNvSpPr txBox="1">
            <a:spLocks noChangeArrowheads="1"/>
          </p:cNvSpPr>
          <p:nvPr/>
        </p:nvSpPr>
        <p:spPr bwMode="auto">
          <a:xfrm>
            <a:off x="1228684" y="532263"/>
            <a:ext cx="7667665" cy="780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0"/>
              </a:spcAft>
              <a:buSzPct val="100000"/>
            </a:pPr>
            <a:r>
              <a:rPr lang="pt-PT" kern="0" dirty="0">
                <a:solidFill>
                  <a:srgbClr val="C00000"/>
                </a:solidFill>
              </a:rPr>
              <a:t>Experiências seleccionadas sobre </a:t>
            </a:r>
            <a:r>
              <a:rPr lang="pt-PT" kern="0" dirty="0" smtClean="0">
                <a:solidFill>
                  <a:srgbClr val="C00000"/>
                </a:solidFill>
              </a:rPr>
              <a:t>QNQs, </a:t>
            </a:r>
            <a:r>
              <a:rPr lang="pt-PT" kern="0" dirty="0">
                <a:solidFill>
                  <a:srgbClr val="C00000"/>
                </a:solidFill>
              </a:rPr>
              <a:t>adquiridas no âmbito do trabalho da </a:t>
            </a:r>
            <a:r>
              <a:rPr lang="pt-PT" kern="0" dirty="0" smtClean="0">
                <a:solidFill>
                  <a:srgbClr val="C00000"/>
                </a:solidFill>
              </a:rPr>
              <a:t>GIZ - </a:t>
            </a:r>
            <a:r>
              <a:rPr lang="pt-PT" b="0" kern="0" dirty="0" smtClean="0">
                <a:solidFill>
                  <a:srgbClr val="C00000"/>
                </a:solidFill>
              </a:rPr>
              <a:t>Lições </a:t>
            </a:r>
            <a:r>
              <a:rPr lang="pt-PT" b="0" kern="0" dirty="0" smtClean="0">
                <a:solidFill>
                  <a:srgbClr val="C00000"/>
                </a:solidFill>
              </a:rPr>
              <a:t>Aprendidas</a:t>
            </a:r>
            <a:endParaRPr lang="pt-PT" b="0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369483" y="3130303"/>
            <a:ext cx="7431088" cy="235962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Definir claramente os objectivos a alcançar</a:t>
            </a:r>
          </a:p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Tomar em consideração estratégias alternativas</a:t>
            </a:r>
          </a:p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Tomar decisões informadas e ponderadas</a:t>
            </a:r>
          </a:p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Ser realista, apostar no simples e implementável</a:t>
            </a:r>
          </a:p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Partir do sistema actual e desenvolvê-lo passo a passo</a:t>
            </a:r>
          </a:p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Envolver devidamente os actores-chave desde o início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314451" y="1821145"/>
            <a:ext cx="7469188" cy="7831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SzPct val="100000"/>
            </a:pPr>
            <a:r>
              <a:rPr lang="pt-PT" sz="2000" dirty="0" smtClean="0">
                <a:solidFill>
                  <a:schemeClr val="tx1"/>
                </a:solidFill>
              </a:rPr>
              <a:t>Algumas lições aprendidas</a:t>
            </a:r>
            <a:r>
              <a:rPr lang="pt-PT" sz="2000" b="0" dirty="0" smtClean="0">
                <a:solidFill>
                  <a:schemeClr val="tx1"/>
                </a:solidFill>
              </a:rPr>
              <a:t/>
            </a:r>
            <a:br>
              <a:rPr lang="pt-PT" sz="2000" b="0" dirty="0" smtClean="0">
                <a:solidFill>
                  <a:schemeClr val="tx1"/>
                </a:solidFill>
              </a:rPr>
            </a:br>
            <a:r>
              <a:rPr lang="pt-PT" sz="2000" b="0" dirty="0" smtClean="0">
                <a:solidFill>
                  <a:schemeClr val="tx1"/>
                </a:solidFill>
              </a:rPr>
              <a:t>como estímulo para aprofundar a reflexão:</a:t>
            </a:r>
          </a:p>
        </p:txBody>
      </p:sp>
      <p:sp>
        <p:nvSpPr>
          <p:cNvPr id="10" name="Gleichschenkliges Dreieck 9"/>
          <p:cNvSpPr/>
          <p:nvPr/>
        </p:nvSpPr>
        <p:spPr bwMode="auto">
          <a:xfrm rot="10800000">
            <a:off x="2859617" y="2758017"/>
            <a:ext cx="3867150" cy="20955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1" i="0" u="none" strike="noStrike" cap="none" normalizeH="0" baseline="0" smtClean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346972" y="2726273"/>
            <a:ext cx="7431088" cy="175945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Conseguir um equilíbrio de interesses aceitável</a:t>
            </a:r>
          </a:p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>
                <a:solidFill>
                  <a:schemeClr val="tx1"/>
                </a:solidFill>
              </a:rPr>
              <a:t>Providenciar substancial desenvolvimento </a:t>
            </a:r>
            <a:r>
              <a:rPr lang="pt-PT" sz="1900" dirty="0" smtClean="0">
                <a:solidFill>
                  <a:schemeClr val="tx1"/>
                </a:solidFill>
              </a:rPr>
              <a:t>de capacidades </a:t>
            </a:r>
            <a:r>
              <a:rPr lang="pt-PT" sz="1900" dirty="0" smtClean="0">
                <a:solidFill>
                  <a:schemeClr val="tx1"/>
                </a:solidFill>
              </a:rPr>
              <a:t>e</a:t>
            </a:r>
            <a:br>
              <a:rPr lang="pt-PT" sz="1900" dirty="0" smtClean="0">
                <a:solidFill>
                  <a:schemeClr val="tx1"/>
                </a:solidFill>
              </a:rPr>
            </a:br>
            <a:r>
              <a:rPr lang="pt-PT" sz="1900" dirty="0" smtClean="0">
                <a:solidFill>
                  <a:schemeClr val="tx1"/>
                </a:solidFill>
              </a:rPr>
              <a:t>    </a:t>
            </a:r>
            <a:r>
              <a:rPr lang="pt-PT" sz="1900" dirty="0" smtClean="0">
                <a:solidFill>
                  <a:schemeClr val="tx1"/>
                </a:solidFill>
              </a:rPr>
              <a:t>apoio à implementação</a:t>
            </a:r>
          </a:p>
          <a:p>
            <a:pPr marL="0" lvl="1">
              <a:spcAft>
                <a:spcPts val="800"/>
              </a:spcAft>
              <a:buFont typeface="Webdings" pitchFamily="18" charset="2"/>
              <a:buChar char="&lt;"/>
            </a:pPr>
            <a:r>
              <a:rPr lang="pt-PT" sz="1900" dirty="0" smtClean="0">
                <a:solidFill>
                  <a:schemeClr val="tx1"/>
                </a:solidFill>
              </a:rPr>
              <a:t>Analisar os progressos e </a:t>
            </a:r>
            <a:r>
              <a:rPr lang="pt-PT" sz="1900" dirty="0">
                <a:solidFill>
                  <a:schemeClr val="tx1"/>
                </a:solidFill>
              </a:rPr>
              <a:t>reajustar a </a:t>
            </a:r>
            <a:r>
              <a:rPr lang="pt-PT" sz="1900" dirty="0" smtClean="0">
                <a:solidFill>
                  <a:schemeClr val="tx1"/>
                </a:solidFill>
              </a:rPr>
              <a:t>abordagem </a:t>
            </a:r>
            <a:r>
              <a:rPr lang="pt-PT" sz="1900" dirty="0" smtClean="0">
                <a:solidFill>
                  <a:schemeClr val="tx1"/>
                </a:solidFill>
              </a:rPr>
              <a:t/>
            </a:r>
            <a:br>
              <a:rPr lang="pt-PT" sz="1900" dirty="0" smtClean="0">
                <a:solidFill>
                  <a:schemeClr val="tx1"/>
                </a:solidFill>
              </a:rPr>
            </a:br>
            <a:r>
              <a:rPr lang="pt-PT" sz="1900" dirty="0" smtClean="0">
                <a:solidFill>
                  <a:schemeClr val="tx1"/>
                </a:solidFill>
              </a:rPr>
              <a:t>   regularmente</a:t>
            </a:r>
            <a:r>
              <a:rPr lang="pt-PT" sz="1900" dirty="0" smtClean="0">
                <a:solidFill>
                  <a:schemeClr val="tx1"/>
                </a:solidFill>
              </a:rPr>
              <a:t>, com base na monitoria &amp; avaliação</a:t>
            </a:r>
          </a:p>
        </p:txBody>
      </p:sp>
      <p:sp>
        <p:nvSpPr>
          <p:cNvPr id="11" name="Rectangle 10"/>
          <p:cNvSpPr txBox="1">
            <a:spLocks noChangeArrowheads="1"/>
          </p:cNvSpPr>
          <p:nvPr/>
        </p:nvSpPr>
        <p:spPr bwMode="auto">
          <a:xfrm>
            <a:off x="1228684" y="532262"/>
            <a:ext cx="7915316" cy="71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0"/>
              </a:spcAft>
              <a:buSzPct val="100000"/>
            </a:pPr>
            <a:r>
              <a:rPr lang="pt-PT" kern="0" dirty="0">
                <a:solidFill>
                  <a:srgbClr val="C00000"/>
                </a:solidFill>
              </a:rPr>
              <a:t>Experiências seleccionadas sobre </a:t>
            </a:r>
            <a:r>
              <a:rPr lang="pt-PT" kern="0" dirty="0" smtClean="0">
                <a:solidFill>
                  <a:srgbClr val="C00000"/>
                </a:solidFill>
              </a:rPr>
              <a:t>QNQs, </a:t>
            </a:r>
            <a:r>
              <a:rPr lang="pt-PT" kern="0" dirty="0">
                <a:solidFill>
                  <a:srgbClr val="C00000"/>
                </a:solidFill>
              </a:rPr>
              <a:t>adquiridas no âmbito do trabalho da </a:t>
            </a:r>
            <a:r>
              <a:rPr lang="pt-PT" kern="0" dirty="0" smtClean="0">
                <a:solidFill>
                  <a:srgbClr val="C00000"/>
                </a:solidFill>
              </a:rPr>
              <a:t>GIZ - </a:t>
            </a:r>
            <a:r>
              <a:rPr lang="pt-PT" b="0" kern="0" dirty="0" smtClean="0">
                <a:solidFill>
                  <a:srgbClr val="C00000"/>
                </a:solidFill>
              </a:rPr>
              <a:t>Lições aprendidas (</a:t>
            </a:r>
            <a:r>
              <a:rPr lang="pt-PT" sz="2000" b="0" i="1" kern="0" dirty="0" smtClean="0">
                <a:solidFill>
                  <a:srgbClr val="C00000"/>
                </a:solidFill>
              </a:rPr>
              <a:t>continuação</a:t>
            </a:r>
            <a:r>
              <a:rPr lang="pt-PT" sz="2000" b="0" i="1" kern="0" dirty="0" smtClean="0">
                <a:solidFill>
                  <a:srgbClr val="C00000"/>
                </a:solidFill>
              </a:rPr>
              <a:t>)</a:t>
            </a:r>
            <a:endParaRPr lang="pt-PT" sz="2000" b="0" i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256"/>
          <p:cNvSpPr txBox="1">
            <a:spLocks noChangeArrowheads="1"/>
          </p:cNvSpPr>
          <p:nvPr/>
        </p:nvSpPr>
        <p:spPr bwMode="auto">
          <a:xfrm>
            <a:off x="1552575" y="3036372"/>
            <a:ext cx="7010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PT" sz="2400" dirty="0">
                <a:solidFill>
                  <a:schemeClr val="tx1"/>
                </a:solidFill>
              </a:rPr>
              <a:t>Agradecemos o seu interesse e a sua atenção</a:t>
            </a:r>
            <a:endParaRPr lang="de-DE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-EN">
  <a:themeElements>
    <a:clrScheme name="GTZ">
      <a:dk1>
        <a:srgbClr val="000000"/>
      </a:dk1>
      <a:lt1>
        <a:srgbClr val="FFFFFF"/>
      </a:lt1>
      <a:dk2>
        <a:srgbClr val="727272"/>
      </a:dk2>
      <a:lt2>
        <a:srgbClr val="D9D9D9"/>
      </a:lt2>
      <a:accent1>
        <a:srgbClr val="B7D1DD"/>
      </a:accent1>
      <a:accent2>
        <a:srgbClr val="C80F0E"/>
      </a:accent2>
      <a:accent3>
        <a:srgbClr val="DEDEAF"/>
      </a:accent3>
      <a:accent4>
        <a:srgbClr val="939393"/>
      </a:accent4>
      <a:accent5>
        <a:srgbClr val="9AB0BA"/>
      </a:accent5>
      <a:accent6>
        <a:srgbClr val="BABA93"/>
      </a:accent6>
      <a:hlink>
        <a:srgbClr val="0000FF"/>
      </a:hlink>
      <a:folHlink>
        <a:srgbClr val="800080"/>
      </a:folHlink>
    </a:clrScheme>
    <a:fontScheme name="gtz-leerfolie-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tz-leerfolie-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z-leerfolie-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z-leerfolie-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z-leerfolie-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z-leerfolie-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z-leerfolie-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EFEDE6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6F4F0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GIZ-EN</Template>
  <TotalTime>0</TotalTime>
  <Words>239</Words>
  <Application>Microsoft Office PowerPoint</Application>
  <PresentationFormat>On-screen Show (4:3)</PresentationFormat>
  <Paragraphs>55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GIZ-EN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GTZ GmbH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FormPRO NQF Workshop 2013</dc:title>
  <dc:creator>Guido</dc:creator>
  <cp:lastModifiedBy>grunwald</cp:lastModifiedBy>
  <cp:revision>499</cp:revision>
  <cp:lastPrinted>2005-12-21T12:33:01Z</cp:lastPrinted>
  <dcterms:created xsi:type="dcterms:W3CDTF">2011-05-24T10:03:19Z</dcterms:created>
  <dcterms:modified xsi:type="dcterms:W3CDTF">2013-02-19T07:56:15Z</dcterms:modified>
</cp:coreProperties>
</file>